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8" r:id="rId2"/>
    <p:sldId id="286" r:id="rId3"/>
    <p:sldId id="291" r:id="rId4"/>
  </p:sldIdLst>
  <p:sldSz cx="9144000" cy="5143500" type="screen16x9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AA9E"/>
    <a:srgbClr val="8DA69E"/>
    <a:srgbClr val="85B126"/>
    <a:srgbClr val="91B638"/>
    <a:srgbClr val="C7B616"/>
    <a:srgbClr val="6D6F72"/>
    <a:srgbClr val="84A59D"/>
    <a:srgbClr val="0D6165"/>
    <a:srgbClr val="464749"/>
    <a:srgbClr val="83A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emastil 1 - utheving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iddels stil 2 -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Lys stil 1 - aks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58140" autoAdjust="0"/>
  </p:normalViewPr>
  <p:slideViewPr>
    <p:cSldViewPr snapToGrid="0" snapToObjects="1">
      <p:cViewPr varScale="1">
        <p:scale>
          <a:sx n="22" d="100"/>
          <a:sy n="22" d="100"/>
        </p:scale>
        <p:origin x="556" y="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70E2E-ABAE-4881-8DA4-B22932612D3B}" type="datetimeFigureOut">
              <a:rPr lang="nb-NO" smtClean="0"/>
              <a:t>18.06.2021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621F5-C0B8-4951-B273-02C0B00089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9121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Animasjon 1:</a:t>
            </a:r>
          </a:p>
          <a:p>
            <a:endParaRPr lang="nb-NO" dirty="0"/>
          </a:p>
          <a:p>
            <a:r>
              <a:rPr lang="nb-NO" dirty="0"/>
              <a:t>Dere skal nå få</a:t>
            </a:r>
            <a:r>
              <a:rPr lang="nb-NO" baseline="0" dirty="0"/>
              <a:t> prøve ut tenkeskriving. Tenkeskrivinga bør være tidsavgrenset, derfor får dere bare tre minutter til denne skriveoppgaven. Husk at når du tenkeskriver, skal du ikke stoppe opp for å lese over teksten. Da kobles gjerne sensureringsmekanismene inn, og du begynner å korrigere teksten i stedet for å tømme hodet for tanker. </a:t>
            </a:r>
          </a:p>
          <a:p>
            <a:endParaRPr lang="nb-NO" baseline="0" dirty="0"/>
          </a:p>
          <a:p>
            <a:r>
              <a:rPr lang="nb-NO" baseline="0" dirty="0"/>
              <a:t>Når alle har papir og blyant klar, setter vi gang: Skriv ned tankene dine rundt dette spørsmålet: </a:t>
            </a:r>
            <a:r>
              <a:rPr lang="nb-NO" i="1" baseline="0" dirty="0"/>
              <a:t>Hva kjennetegner skriving i ditt, eventuelt dine fag?  </a:t>
            </a:r>
          </a:p>
          <a:p>
            <a:endParaRPr lang="nb-NO" i="0" baseline="0" dirty="0"/>
          </a:p>
          <a:p>
            <a:r>
              <a:rPr lang="nb-NO" b="1" i="0" baseline="0" dirty="0"/>
              <a:t>Animasjon 2: </a:t>
            </a:r>
          </a:p>
          <a:p>
            <a:endParaRPr lang="nb-NO" i="0" baseline="0" dirty="0"/>
          </a:p>
          <a:p>
            <a:r>
              <a:rPr lang="nb-NO" i="0" baseline="0" dirty="0"/>
              <a:t>Når dere nå har skrevet i tre minutter, følger dere resten av oppdragene på lista: </a:t>
            </a:r>
            <a:endParaRPr lang="nb-NO" i="0" dirty="0"/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nb-NO" dirty="0"/>
              <a:t>Sett ring rundt tre punkter som du synes er de mest sentrale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nb-NO" dirty="0"/>
              <a:t>Del med sidemannen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nb-NO" dirty="0"/>
              <a:t>Del i plenum (felles diskusjon)</a:t>
            </a:r>
          </a:p>
          <a:p>
            <a:endParaRPr lang="nb-NO" i="1" dirty="0"/>
          </a:p>
          <a:p>
            <a:r>
              <a:rPr lang="nb-NO" i="0" dirty="0"/>
              <a:t>Som</a:t>
            </a:r>
            <a:r>
              <a:rPr lang="nb-NO" i="0" baseline="0" dirty="0"/>
              <a:t> dere ser, er tenkeskriving også egnet til å få i gang refleksjoner og diskusjoner i et kollegium.</a:t>
            </a:r>
            <a:endParaRPr lang="nb-NO" i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621F5-C0B8-4951-B273-02C0B000898F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4620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/>
              <a:t>Repetisjon: Det </a:t>
            </a:r>
            <a:r>
              <a:rPr lang="nb-NO" sz="1200" dirty="0"/>
              <a:t>er kanskje flere</a:t>
            </a:r>
            <a:r>
              <a:rPr lang="nb-NO" sz="1200" baseline="0" dirty="0"/>
              <a:t> av dere som allerede bruker tenkeskriving og som har gode forslag til hvordan tenkeskrivinga kan brukes i undervisninga. Her gir vi noen forslag, men denne lista er ikke på noen måte uttømmende. </a:t>
            </a:r>
          </a:p>
          <a:p>
            <a:r>
              <a:rPr lang="nb-NO" sz="1200" baseline="0" dirty="0"/>
              <a:t> </a:t>
            </a:r>
          </a:p>
          <a:p>
            <a:r>
              <a:rPr lang="nb-NO" sz="1200" baseline="0" dirty="0"/>
              <a:t>I klasserommet kan tenkeskriving være en god metode for å s</a:t>
            </a:r>
            <a:r>
              <a:rPr lang="nb-NO" sz="1200" dirty="0"/>
              <a:t>krive seg inn på</a:t>
            </a:r>
            <a:r>
              <a:rPr lang="nb-NO" sz="1200" baseline="0" dirty="0"/>
              <a:t> et tema: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nb-NO" sz="1200" dirty="0">
                <a:effectLst/>
              </a:rPr>
              <a:t>Tenkeskriving er en god strategi for å aktivere elevenes forkunnskaper og for å forberede dem på et tema det skal arbeides med. Denne skriveøkten bør ikke overstige 3-5 minutter. Avgrensede skriveøkter gir elevene mindre rom for å slå på sensureringsmekanismene – det viktigste blir å få ned innholdselementene. I tillegg er det i korte skriveøkter lettere for elevene å holde på konsentrasjonen uten å spore av.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nb-NO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nb-NO" sz="1200" dirty="0"/>
              <a:t>Tenkeskrivinga kan også være</a:t>
            </a:r>
            <a:r>
              <a:rPr lang="nb-NO" sz="1200" baseline="0" dirty="0"/>
              <a:t> en egnet metode for </a:t>
            </a:r>
            <a:r>
              <a:rPr lang="nb-NO" sz="1200" dirty="0"/>
              <a:t>å oppsummere et tema: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nb-NO" sz="1200" dirty="0">
                <a:effectLst/>
              </a:rPr>
              <a:t>En innledende skriveoppgave kan godt kombineres med en oppsummerende tenkeskriving. En oppsummerende skriveoppgave kan f.eks. be elevene om å svare på følgende: </a:t>
            </a:r>
            <a:r>
              <a:rPr lang="nb-NO" sz="1200" i="1" dirty="0">
                <a:effectLst/>
              </a:rPr>
              <a:t>Hva har du lagt spesielt merke til?</a:t>
            </a:r>
            <a:r>
              <a:rPr lang="nb-NO" sz="1200" dirty="0">
                <a:effectLst/>
              </a:rPr>
              <a:t> eller </a:t>
            </a:r>
            <a:r>
              <a:rPr lang="nb-NO" sz="1200" i="1" dirty="0">
                <a:effectLst/>
              </a:rPr>
              <a:t>Hvilke tanker gjør du deg om…?</a:t>
            </a:r>
            <a:r>
              <a:rPr lang="nb-NO" sz="1200" dirty="0">
                <a:effectLst/>
              </a:rPr>
              <a:t> eller </a:t>
            </a:r>
            <a:r>
              <a:rPr lang="nb-NO" sz="1200" i="1" dirty="0">
                <a:effectLst/>
              </a:rPr>
              <a:t>Er det noe du ikke forstår?</a:t>
            </a:r>
            <a:r>
              <a:rPr lang="nb-NO" sz="1200" dirty="0">
                <a:effectLst/>
              </a:rPr>
              <a:t> Med en slik skriveoppgave blir elevene tvunget til å reflektere rundt hva de har lært og hva de eventuelt trenger hjelp til i det videre arbeidet. Slik kan tenkeskrivingen inngå som en del av det å oppøve elevenes evne til å reflektere over egen læringsprosess.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nb-NO" sz="1200" dirty="0">
              <a:effectLst/>
            </a:endParaRPr>
          </a:p>
          <a:p>
            <a:pPr>
              <a:buFont typeface="Wingdings" charset="2"/>
              <a:buNone/>
              <a:defRPr/>
            </a:pPr>
            <a:r>
              <a:rPr lang="nb-NO" sz="1200" dirty="0">
                <a:effectLst/>
              </a:rPr>
              <a:t>Videre er tenkeskriving</a:t>
            </a:r>
            <a:r>
              <a:rPr lang="nb-NO" sz="1200" baseline="0" dirty="0">
                <a:effectLst/>
              </a:rPr>
              <a:t> egnet som </a:t>
            </a:r>
            <a:r>
              <a:rPr lang="nb-NO" sz="1200" dirty="0"/>
              <a:t>om utgangspunkt for samtale i klassen/gruppa: </a:t>
            </a:r>
          </a:p>
          <a:p>
            <a:pPr>
              <a:buFont typeface="Wingdings" charset="2"/>
              <a:buNone/>
              <a:defRPr/>
            </a:pPr>
            <a:r>
              <a:rPr lang="nb-NO" sz="1200" dirty="0"/>
              <a:t>Tenkeskriving er også en god metode for å skape det muntlige klasserommet. Alle har vi vel erfaring</a:t>
            </a:r>
            <a:r>
              <a:rPr lang="nb-NO" sz="1200" baseline="0" dirty="0"/>
              <a:t> med at det kan være utfordrende å få alle elever i tale. Mange elever har behov for å bryne tankene sine for seg selv før de deler dem med andre, og her kan </a:t>
            </a:r>
            <a:r>
              <a:rPr lang="nb-NO" sz="1200" baseline="0" dirty="0" err="1"/>
              <a:t>tenkekrivinga</a:t>
            </a:r>
            <a:r>
              <a:rPr lang="nb-NO" sz="1200" baseline="0" dirty="0"/>
              <a:t> være en god strategi. Når elevene tenkeskriver, fører de en samtaler med arket og får klargjort tankene sine før de snakker med sidemannen eller deltar i plenumsdiskusjonen. Det er ofte så lite som skal til før de bryter lydmuren i klasserommet.</a:t>
            </a:r>
            <a:endParaRPr lang="nb-NO" sz="1200" dirty="0"/>
          </a:p>
          <a:p>
            <a:pPr>
              <a:buFont typeface="Wingdings" charset="2"/>
              <a:buNone/>
              <a:defRPr/>
            </a:pPr>
            <a:endParaRPr lang="nb-NO" sz="1200" dirty="0"/>
          </a:p>
          <a:p>
            <a:pPr>
              <a:buFont typeface="Wingdings" charset="2"/>
              <a:buNone/>
              <a:defRPr/>
            </a:pPr>
            <a:r>
              <a:rPr lang="nb-NO" sz="1200" dirty="0"/>
              <a:t>Tenkeskriving</a:t>
            </a:r>
            <a:r>
              <a:rPr lang="nb-NO" sz="1200" baseline="0" dirty="0"/>
              <a:t> kan også brukes s</a:t>
            </a:r>
            <a:r>
              <a:rPr lang="nb-NO" sz="1200" dirty="0"/>
              <a:t>om igangsetter for skriving av lengre tekst</a:t>
            </a:r>
          </a:p>
          <a:p>
            <a:pPr>
              <a:buFont typeface="Wingdings" charset="2"/>
              <a:buNone/>
              <a:defRPr/>
            </a:pPr>
            <a:endParaRPr lang="nb-NO" sz="1200" dirty="0"/>
          </a:p>
          <a:p>
            <a:pPr>
              <a:buFont typeface="Wingdings" charset="2"/>
              <a:buNone/>
              <a:defRPr/>
            </a:pPr>
            <a:r>
              <a:rPr lang="nb-NO" sz="1200" dirty="0"/>
              <a:t>Og tilslutt er tenkeskriving en fin metode å bruke i forbindelse</a:t>
            </a:r>
            <a:r>
              <a:rPr lang="nb-NO" sz="1200" baseline="0" dirty="0"/>
              <a:t> med lesing av ulike tekster</a:t>
            </a:r>
            <a:endParaRPr lang="nb-NO" sz="1200" dirty="0"/>
          </a:p>
          <a:p>
            <a:pPr>
              <a:buFont typeface="Wingdings" charset="2"/>
              <a:buNone/>
              <a:defRPr/>
            </a:pPr>
            <a:r>
              <a:rPr lang="nb-NO" sz="1200" baseline="0" dirty="0"/>
              <a:t>Her kan tenkeskrivinga være nyttig </a:t>
            </a:r>
            <a:r>
              <a:rPr lang="nb-NO" sz="1200" dirty="0"/>
              <a:t>både når en leser skjønnlitterære tekster og fagtekster. </a:t>
            </a:r>
          </a:p>
          <a:p>
            <a:pPr>
              <a:buFont typeface="Wingdings" charset="2"/>
              <a:buNone/>
              <a:defRPr/>
            </a:pPr>
            <a:r>
              <a:rPr lang="nb-NO" sz="1200" dirty="0"/>
              <a:t>I forbindelse</a:t>
            </a:r>
            <a:r>
              <a:rPr lang="nb-NO" sz="1200" baseline="0" dirty="0"/>
              <a:t> med lesing kan elevene bli bedt om å stoppe opp å reflektere over det de har nettopp har lest, peke på </a:t>
            </a:r>
            <a:r>
              <a:rPr lang="nb-NO" sz="1200" i="1" baseline="0" dirty="0"/>
              <a:t>noe de ikke forstår, </a:t>
            </a:r>
            <a:r>
              <a:rPr lang="nb-NO" sz="1200" i="1" baseline="0" dirty="0">
                <a:effectLst/>
              </a:rPr>
              <a:t>noe de</a:t>
            </a:r>
            <a:r>
              <a:rPr lang="nb-NO" sz="1200" i="1" dirty="0">
                <a:effectLst/>
              </a:rPr>
              <a:t> synes er viktig, interessant, merkelig, provoserende</a:t>
            </a:r>
            <a:r>
              <a:rPr lang="nb-NO" sz="1200" i="1" baseline="0" dirty="0">
                <a:effectLst/>
              </a:rPr>
              <a:t> eller</a:t>
            </a:r>
            <a:r>
              <a:rPr lang="nb-NO" sz="1200" i="1" dirty="0">
                <a:effectLst/>
              </a:rPr>
              <a:t> noe de er skeptisk til</a:t>
            </a:r>
            <a:r>
              <a:rPr lang="nb-NO" sz="1200" dirty="0">
                <a:effectLst/>
              </a:rPr>
              <a:t>. Når elevene skriver korte tenkeskrivingsoppgaver</a:t>
            </a:r>
            <a:r>
              <a:rPr lang="nb-NO" sz="1200" baseline="0" dirty="0">
                <a:effectLst/>
              </a:rPr>
              <a:t> i tilknytning til teksten</a:t>
            </a:r>
            <a:r>
              <a:rPr lang="nb-NO" sz="1200" dirty="0">
                <a:effectLst/>
              </a:rPr>
              <a:t>, må de velge ut hvilke deler av fagstoffet de vil gripe tak i, og de må grunngi dette valget. Tenkeskrivingsoppgavene åpner for refleksjon, spørsmål og undring. Det handler om å bruke skrivingen som redskap for å lære, samtidig som skrivingen kan være en forberedelse til å skrive en fagtekst senere.</a:t>
            </a:r>
          </a:p>
          <a:p>
            <a:pPr>
              <a:buFont typeface="Wingdings" charset="2"/>
              <a:buNone/>
              <a:defRPr/>
            </a:pPr>
            <a:endParaRPr lang="nb-NO" sz="1200" dirty="0">
              <a:effectLst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621F5-C0B8-4951-B273-02C0B000898F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7541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Repetisjon: Denne 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tabellen illustrerer forskjellen mellom disse</a:t>
            </a:r>
            <a:r>
              <a:rPr lang="nb-NO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formene for skriving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nb-NO" sz="1200" dirty="0">
              <a:effectLst/>
            </a:endParaRPr>
          </a:p>
          <a:p>
            <a:r>
              <a:rPr lang="nb-NO" sz="1200" dirty="0">
                <a:effectLst/>
              </a:rPr>
              <a:t>Tenkeskrivingen er en uformell og utforskende form for skriving, mens presentasjonsskrivingen er en formell form for skriving. </a:t>
            </a:r>
          </a:p>
          <a:p>
            <a:endParaRPr lang="nb-NO" sz="1200" dirty="0">
              <a:effectLst/>
            </a:endParaRPr>
          </a:p>
          <a:p>
            <a:r>
              <a:rPr lang="nb-NO" sz="1200" dirty="0">
                <a:effectLst/>
              </a:rPr>
              <a:t>Tenkeskrivinga,</a:t>
            </a:r>
            <a:r>
              <a:rPr lang="nb-NO" sz="1200" baseline="0" dirty="0">
                <a:effectLst/>
              </a:rPr>
              <a:t> den utforskende skrivinga, har som formål at eleven skal utforske og forstå det </a:t>
            </a:r>
            <a:r>
              <a:rPr lang="nb-NO" sz="1200" dirty="0">
                <a:effectLst/>
              </a:rPr>
              <a:t>faglige stoffet, og mottakeren av teksten er først og fremst skriveren selv. 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handler om</a:t>
            </a:r>
            <a:r>
              <a:rPr lang="nb-NO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 skrivinga skal 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 rom for nye tanker, refleksjon og kreativitet, snarere enn å ha et ferdig redigert produkt som mål. Elevene skriver for å klargjøre egne tanker, utvikle og utforske idéer, og for å få oversikt. Fordi </a:t>
            </a:r>
            <a:r>
              <a:rPr lang="nb-NO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tenkeskrivingstekstene</a:t>
            </a:r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ikke henvender seg til en utenforstående leser, senkes kravene til rettskriving, grammatikk og form slik at skriveren kan konsentrere seg om tankeutvikling og innhold. For</a:t>
            </a:r>
            <a:r>
              <a:rPr lang="nb-NO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minoritetsspråklige elever vil det ofte være naturlig å skrive på sitt eget morsmål når de tenkeskriver. 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b-NO" sz="1200" baseline="0" dirty="0">
              <a:effectLst/>
            </a:endParaRPr>
          </a:p>
          <a:p>
            <a:r>
              <a:rPr lang="nb-NO" sz="1200" baseline="0" dirty="0">
                <a:effectLst/>
              </a:rPr>
              <a:t>P</a:t>
            </a:r>
            <a:r>
              <a:rPr lang="nb-NO" sz="1200" dirty="0">
                <a:effectLst/>
              </a:rPr>
              <a:t>resentasjonsskrivinga</a:t>
            </a:r>
            <a:r>
              <a:rPr lang="nb-NO" sz="1200" baseline="0" dirty="0">
                <a:effectLst/>
              </a:rPr>
              <a:t> har som mål å presentere et innhold som </a:t>
            </a:r>
            <a:r>
              <a:rPr lang="nb-NO" sz="1200" dirty="0">
                <a:effectLst/>
              </a:rPr>
              <a:t>skal kommunisere med en mottaker på en faglig relevant måte. Hvert enkelt fag har, som vi har vært inne på tidligere i denne økta, sine egne tekster som er relevante og gyldige. For å kunne skrive gode presentasjonstekster må elevene derfor kjenne til og få veiledning</a:t>
            </a:r>
            <a:r>
              <a:rPr lang="nb-NO" sz="1200" baseline="0" dirty="0">
                <a:effectLst/>
              </a:rPr>
              <a:t> inn i </a:t>
            </a:r>
            <a:r>
              <a:rPr lang="nb-NO" sz="1200" dirty="0">
                <a:effectLst/>
              </a:rPr>
              <a:t>fagenes tekstkulturer.</a:t>
            </a:r>
          </a:p>
          <a:p>
            <a:endParaRPr lang="nb-NO" sz="1200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>
                <a:effectLst/>
              </a:rPr>
              <a:t>På samme måte som elevene blir gjort oppmerksom på formål og mottaker for skrivinga når de skriver presentasjonstekster, må de også bli</a:t>
            </a:r>
            <a:r>
              <a:rPr lang="nb-NO" sz="1200" baseline="0" dirty="0">
                <a:effectLst/>
              </a:rPr>
              <a:t> gjort oppmerksom på disse aspektene når de tenkeskriver. De må vite at tenkeskrivinga er en utforskende form for skriving der mottakeren først og fremst er dem selv. </a:t>
            </a:r>
          </a:p>
          <a:p>
            <a:endParaRPr lang="nb-NO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nb-NO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skolens skriveopplæring har vi tradisjonelt kanskje vært mest på den høyre sida av tabellen. Vi har vært  opptatt av at elevene skal lære å skrive et utvalg presentasjonstekster der det har blitt stilt store krav til formelle trekk som struktur, rettskriving og grammatikk.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Tenkeskrivinga er ofte en glemt form for skriving, men i denne presentasjonen ønsker vi å slå et slag for å hente fram og ta i bruk tenkeskriving i større grad enn det som kanskje gjøres i skolen i dag.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Tenkeskriving kan tas i bruk i en rekke faglige sammenhenger, og i og med at denne formen for skriving er fri for formelle krav, er den godt egnet for å gi elever som av ulike grunner strever med skrivinga, opplevelsen av å mestre. </a:t>
            </a:r>
            <a:endParaRPr lang="nb-NO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b-NO" dirty="0"/>
          </a:p>
          <a:p>
            <a:endParaRPr lang="nb-NO" dirty="0">
              <a:effectLst/>
            </a:endParaRPr>
          </a:p>
          <a:p>
            <a:r>
              <a:rPr lang="nb-NO" sz="1200" dirty="0">
                <a:effectLst/>
              </a:rPr>
              <a:t> </a:t>
            </a:r>
            <a:endParaRPr lang="nb-NO" dirty="0">
              <a:effectLst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621F5-C0B8-4951-B273-02C0B000898F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209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5800" y="3168650"/>
            <a:ext cx="77724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1" y="737658"/>
            <a:ext cx="4642337" cy="1114160"/>
          </a:xfrm>
          <a:prstGeom prst="rect">
            <a:avLst/>
          </a:prstGeom>
        </p:spPr>
      </p:pic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687600" y="1980000"/>
            <a:ext cx="7886700" cy="99377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" name="TekstSylinder 1"/>
          <p:cNvSpPr txBox="1"/>
          <p:nvPr userDrawn="1"/>
        </p:nvSpPr>
        <p:spPr>
          <a:xfrm>
            <a:off x="1588168" y="98254"/>
            <a:ext cx="1377616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b-NO" sz="500" dirty="0"/>
          </a:p>
        </p:txBody>
      </p:sp>
      <p:sp>
        <p:nvSpPr>
          <p:cNvPr id="6" name="TekstSylinder 5"/>
          <p:cNvSpPr txBox="1"/>
          <p:nvPr userDrawn="1"/>
        </p:nvSpPr>
        <p:spPr>
          <a:xfrm>
            <a:off x="7429498" y="136726"/>
            <a:ext cx="154605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b-NO" sz="1100" dirty="0"/>
          </a:p>
        </p:txBody>
      </p:sp>
    </p:spTree>
    <p:extLst>
      <p:ext uri="{BB962C8B-B14F-4D97-AF65-F5344CB8AC3E}">
        <p14:creationId xmlns:p14="http://schemas.microsoft.com/office/powerpoint/2010/main" val="273270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32000" y="1511999"/>
            <a:ext cx="8229600" cy="3384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32000" y="432000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384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 baseline="0">
                <a:solidFill>
                  <a:srgbClr val="8DA69E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1" y="737658"/>
            <a:ext cx="4642337" cy="111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1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8DA69E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08000" y="151200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8820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8DA69E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DA69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32000" y="2016000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08000" y="1512000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DA69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08000" y="2016000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599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493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93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text</a:t>
            </a:r>
            <a:r>
              <a:rPr lang="nb-NO" dirty="0"/>
              <a:t> </a:t>
            </a:r>
            <a:r>
              <a:rPr lang="nb-NO" dirty="0" err="1"/>
              <a:t>styles</a:t>
            </a:r>
            <a:endParaRPr lang="nb-NO" dirty="0"/>
          </a:p>
          <a:p>
            <a:pPr lvl="1"/>
            <a:r>
              <a:rPr lang="nb-NO" dirty="0" err="1"/>
              <a:t>Second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2"/>
            <a:r>
              <a:rPr lang="nb-NO" dirty="0" err="1"/>
              <a:t>Third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3"/>
            <a:r>
              <a:rPr lang="nb-NO" dirty="0" err="1"/>
              <a:t>Fourth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  <a:p>
            <a:pPr lvl="4"/>
            <a:r>
              <a:rPr lang="nb-NO" dirty="0" err="1"/>
              <a:t>Fifth</a:t>
            </a:r>
            <a:r>
              <a:rPr lang="nb-NO" dirty="0"/>
              <a:t> </a:t>
            </a:r>
            <a:r>
              <a:rPr lang="nb-NO" dirty="0" err="1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D715093-5E6B-7248-9205-5A46E233606D}" type="datetime1">
              <a:rPr lang="nb-NO" smtClean="0"/>
              <a:t>18.06.2021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4767263"/>
            <a:ext cx="3962400" cy="273844"/>
          </a:xfrm>
          <a:prstGeom prst="rect">
            <a:avLst/>
          </a:prstGeom>
        </p:spPr>
        <p:txBody>
          <a:bodyPr/>
          <a:lstStyle/>
          <a:p>
            <a:r>
              <a:rPr lang="nb-NO"/>
              <a:t>Trykk view&gt;header and footer for å sette inn bunntekst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200" y="4767263"/>
            <a:ext cx="457200" cy="273844"/>
          </a:xfrm>
          <a:prstGeom prst="rect">
            <a:avLst/>
          </a:prstGeom>
        </p:spPr>
        <p:txBody>
          <a:bodyPr/>
          <a:lstStyle/>
          <a:p>
            <a:fld id="{596D34A4-F2B5-8D49-848C-08E202DD466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366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8229600" cy="338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1570121" y="68684"/>
            <a:ext cx="155809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b-NO" sz="700" dirty="0"/>
          </a:p>
        </p:txBody>
      </p:sp>
      <p:sp>
        <p:nvSpPr>
          <p:cNvPr id="6" name="TekstSylinder 5"/>
          <p:cNvSpPr txBox="1"/>
          <p:nvPr userDrawn="1"/>
        </p:nvSpPr>
        <p:spPr>
          <a:xfrm>
            <a:off x="7453563" y="88805"/>
            <a:ext cx="15580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401876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 baseline="0">
          <a:solidFill>
            <a:srgbClr val="8DA69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Hva bruker elevene skriving til i ditt/dine fag?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/>
              <a:t>Tenkeskriv i 3 </a:t>
            </a:r>
            <a:r>
              <a:rPr lang="nb-NO"/>
              <a:t>minutter </a:t>
            </a:r>
            <a:br>
              <a:rPr lang="nb-NO"/>
            </a:br>
            <a:r>
              <a:rPr lang="nb-NO" sz="1800"/>
              <a:t>(</a:t>
            </a:r>
            <a:r>
              <a:rPr lang="nb-NO" sz="1800" dirty="0"/>
              <a:t>skriv ned alle tanker rundt </a:t>
            </a:r>
            <a:r>
              <a:rPr lang="nb-NO" sz="1800"/>
              <a:t>dette emnet uten å stoppe opp for å lese over teksten. Da kobles gjerne sensureringsmekanismen inn. Blir det stopp, skriv bare tilfeldige ord eller hmm hmm hmm til noe nytt dukker opp.)</a:t>
            </a:r>
            <a:endParaRPr lang="nb-NO" sz="1800" dirty="0"/>
          </a:p>
          <a:p>
            <a:pPr marL="914400" lvl="1" indent="-514350">
              <a:buFont typeface="+mj-lt"/>
              <a:buAutoNum type="arabicPeriod"/>
            </a:pPr>
            <a:r>
              <a:rPr lang="nb-NO" dirty="0"/>
              <a:t>Sett ring </a:t>
            </a:r>
            <a:r>
              <a:rPr lang="nb-NO"/>
              <a:t>rundt tre tanker du </a:t>
            </a:r>
            <a:r>
              <a:rPr lang="nb-NO" dirty="0"/>
              <a:t>synes </a:t>
            </a:r>
            <a:r>
              <a:rPr lang="nb-NO"/>
              <a:t>er viktige</a:t>
            </a:r>
            <a:endParaRPr lang="nb-NO" dirty="0"/>
          </a:p>
          <a:p>
            <a:pPr marL="914400" lvl="1" indent="-514350">
              <a:buFont typeface="+mj-lt"/>
              <a:buAutoNum type="arabicPeriod"/>
            </a:pPr>
            <a:r>
              <a:rPr lang="nb-NO"/>
              <a:t>Del noen av tankene med </a:t>
            </a:r>
            <a:r>
              <a:rPr lang="nb-NO" dirty="0"/>
              <a:t>sidemannen</a:t>
            </a:r>
          </a:p>
          <a:p>
            <a:pPr marL="914400" lvl="1" indent="-514350">
              <a:buFont typeface="+mj-lt"/>
              <a:buAutoNum type="arabicPeriod"/>
            </a:pPr>
            <a:r>
              <a:rPr lang="nb-NO" dirty="0"/>
              <a:t>Del i plenum (felles diskusjon)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Tenkeskriving</a:t>
            </a:r>
          </a:p>
        </p:txBody>
      </p:sp>
    </p:spTree>
    <p:extLst>
      <p:ext uri="{BB962C8B-B14F-4D97-AF65-F5344CB8AC3E}">
        <p14:creationId xmlns:p14="http://schemas.microsoft.com/office/powerpoint/2010/main" val="98563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Når kan vi bruke tenkeskriving?</a:t>
            </a:r>
          </a:p>
        </p:txBody>
      </p:sp>
      <p:sp>
        <p:nvSpPr>
          <p:cNvPr id="2" name="Plassholder for innhold 1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b-NO" sz="5000" dirty="0"/>
              <a:t>Som metode i klasserommet:</a:t>
            </a:r>
          </a:p>
          <a:p>
            <a:pPr>
              <a:buFont typeface="Wingdings" charset="2"/>
              <a:buChar char="ü"/>
              <a:defRPr/>
            </a:pPr>
            <a:r>
              <a:rPr lang="nb-NO" sz="5000" dirty="0"/>
              <a:t>For å skrive seg inn på et tema</a:t>
            </a:r>
          </a:p>
          <a:p>
            <a:pPr>
              <a:buFont typeface="Wingdings" charset="2"/>
              <a:buChar char="ü"/>
              <a:defRPr/>
            </a:pPr>
            <a:r>
              <a:rPr lang="nb-NO" sz="5000" dirty="0"/>
              <a:t>For å oppsummere et tema</a:t>
            </a:r>
          </a:p>
          <a:p>
            <a:pPr>
              <a:buFont typeface="Wingdings" charset="2"/>
              <a:buChar char="ü"/>
              <a:defRPr/>
            </a:pPr>
            <a:r>
              <a:rPr lang="nb-NO" sz="5000" dirty="0"/>
              <a:t>Som utgangspunkt for samtale i klassen/gruppa</a:t>
            </a:r>
          </a:p>
          <a:p>
            <a:pPr>
              <a:buFont typeface="Wingdings" charset="2"/>
              <a:buChar char="ü"/>
              <a:defRPr/>
            </a:pPr>
            <a:r>
              <a:rPr lang="nb-NO" sz="5000" dirty="0"/>
              <a:t>Som igangsetter for skriving av lengre tekst</a:t>
            </a:r>
          </a:p>
          <a:p>
            <a:pPr>
              <a:buFont typeface="Wingdings" charset="2"/>
              <a:buChar char="ü"/>
              <a:defRPr/>
            </a:pPr>
            <a:r>
              <a:rPr lang="nb-NO" sz="5000" dirty="0"/>
              <a:t>I forbindelse med tekstlesing,                                                                         både skjønnlitterære tekster og fagtekster.</a:t>
            </a:r>
          </a:p>
          <a:p>
            <a:pPr marL="0" indent="0">
              <a:buNone/>
              <a:defRPr/>
            </a:pPr>
            <a:endParaRPr lang="nb-NO" sz="50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531" y="1512001"/>
            <a:ext cx="2603894" cy="323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6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43425"/>
              </p:ext>
            </p:extLst>
          </p:nvPr>
        </p:nvGraphicFramePr>
        <p:xfrm>
          <a:off x="1320666" y="757521"/>
          <a:ext cx="6096000" cy="4022625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023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Tenkeskriving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Presentasjonsskriving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70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dirty="0"/>
                        <a:t>Eleven</a:t>
                      </a:r>
                      <a:r>
                        <a:rPr lang="nb-NO" baseline="0" dirty="0"/>
                        <a:t> skriver for seg selv eller en dialogpartner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baseline="0" dirty="0"/>
                        <a:t>Eleven skriver for å utvikle kunnskap og forståelse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b-NO" dirty="0"/>
                        <a:t>Ikke strenge krav til struktur,</a:t>
                      </a:r>
                      <a:r>
                        <a:rPr lang="nb-NO" baseline="0" dirty="0"/>
                        <a:t> rettskriving eller tegnsetting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b-NO" sz="1800" dirty="0">
                          <a:effectLst/>
                        </a:rPr>
                        <a:t>Eleven skriver for en leser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b-NO" sz="1800" dirty="0">
                          <a:effectLst/>
                        </a:rPr>
                        <a:t>Eleven skriver både for å utvikle kunnskap og for å presentere denne kunnskapen til noen andre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b-NO" sz="1800" dirty="0">
                          <a:effectLst/>
                        </a:rPr>
                        <a:t>Krever eksplisitt opplæring i fagspesifikk skriving</a:t>
                      </a:r>
                      <a:endParaRPr lang="nb-NO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nb-NO" sz="1800" dirty="0">
                          <a:effectLst/>
                        </a:rPr>
                        <a:t>Strenge krav til struktur,</a:t>
                      </a:r>
                      <a:r>
                        <a:rPr lang="nb-NO" sz="1800" baseline="0" dirty="0">
                          <a:effectLst/>
                        </a:rPr>
                        <a:t> rettskriving</a:t>
                      </a:r>
                      <a:r>
                        <a:rPr lang="nb-NO" sz="1800" dirty="0">
                          <a:effectLst/>
                        </a:rPr>
                        <a:t> og tegnsetting</a:t>
                      </a:r>
                      <a:endParaRPr lang="nb-NO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Noe alle kan mestre 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Eleven</a:t>
                      </a:r>
                      <a:r>
                        <a:rPr lang="nb-NO" baseline="0" dirty="0"/>
                        <a:t> trenger mye støtte</a:t>
                      </a:r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98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_sprakloyper_UT_mal_2" id="{C704DB39-8C66-074E-8C68-B86BF44AE76E}" vid="{5DC0BE54-33B2-CC4C-94EC-ADC11017DCF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pp_sprakloyper_UT_mal_Skrivesenteret</Template>
  <TotalTime>0</TotalTime>
  <Words>1274</Words>
  <Application>Microsoft Office PowerPoint</Application>
  <PresentationFormat>Skjermfremvisning (16:9)</PresentationFormat>
  <Paragraphs>74</Paragraphs>
  <Slides>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Wingdings</vt:lpstr>
      <vt:lpstr>Office-tema</vt:lpstr>
      <vt:lpstr>Tenkeskriving</vt:lpstr>
      <vt:lpstr>Når kan vi bruke tenkeskriving?</vt:lpstr>
      <vt:lpstr>PowerPoint-presentasjon</vt:lpstr>
    </vt:vector>
  </TitlesOfParts>
  <Company>Høgskolen i Sør-Trøndelag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 prinsipper for god skriveopplæring</dc:title>
  <dc:creator>Trude Kringstad</dc:creator>
  <cp:lastModifiedBy>Elisabeth Emilie Sefranek Rongved</cp:lastModifiedBy>
  <cp:revision>56</cp:revision>
  <cp:lastPrinted>2016-05-13T13:11:16Z</cp:lastPrinted>
  <dcterms:created xsi:type="dcterms:W3CDTF">2016-05-10T12:08:06Z</dcterms:created>
  <dcterms:modified xsi:type="dcterms:W3CDTF">2021-06-18T08:21:29Z</dcterms:modified>
</cp:coreProperties>
</file>